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72" r:id="rId15"/>
    <p:sldId id="268" r:id="rId16"/>
    <p:sldId id="273" r:id="rId17"/>
    <p:sldId id="269" r:id="rId18"/>
    <p:sldId id="274" r:id="rId19"/>
    <p:sldId id="270" r:id="rId20"/>
    <p:sldId id="275" r:id="rId21"/>
  </p:sldIdLst>
  <p:sldSz cx="12192000" cy="6858000"/>
  <p:notesSz cx="6858000" cy="9525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3"/>
    <p:restoredTop sz="94660"/>
  </p:normalViewPr>
  <p:slideViewPr>
    <p:cSldViewPr snapToGrid="0">
      <p:cViewPr varScale="1">
        <p:scale>
          <a:sx n="83" d="100"/>
          <a:sy n="83" d="100"/>
        </p:scale>
        <p:origin x="994" y="77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7790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4" y="3"/>
            <a:ext cx="2971800" cy="47790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0D653A4-E473-4C05-9AF6-BAA04DCD6632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047099"/>
            <a:ext cx="2971800" cy="47790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4" y="9047099"/>
            <a:ext cx="2971800" cy="47790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9FBCF3D-DA09-4843-895D-BA9AC479E1E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12192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70" b="15500"/>
          <a:stretch>
            <a:fillRect/>
          </a:stretch>
        </p:blipFill>
        <p:spPr bwMode="gray">
          <a:xfrm>
            <a:off x="6762756" y="3571876"/>
            <a:ext cx="495612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011936" y="786384"/>
            <a:ext cx="85344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grpSp>
        <p:nvGrpSpPr>
          <p:cNvPr id="7" name="Group 20"/>
          <p:cNvGrpSpPr/>
          <p:nvPr/>
        </p:nvGrpSpPr>
        <p:grpSpPr>
          <a:xfrm>
            <a:off x="9790176" y="740664"/>
            <a:ext cx="984069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grpSp>
          <p:nvGrpSpPr>
            <p:cNvPr id="8" name="Group 18"/>
            <p:cNvGrpSpPr/>
            <p:nvPr userDrawn="1"/>
          </p:nvGrpSpPr>
          <p:grpSpPr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</p:grpSp>
      <p:grpSp>
        <p:nvGrpSpPr>
          <p:cNvPr id="9" name="Group 26"/>
          <p:cNvGrpSpPr/>
          <p:nvPr/>
        </p:nvGrpSpPr>
        <p:grpSpPr>
          <a:xfrm>
            <a:off x="10594849" y="1106424"/>
            <a:ext cx="1005068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grpSp>
        <p:nvGrpSpPr>
          <p:cNvPr id="10" name="Group 41"/>
          <p:cNvGrpSpPr/>
          <p:nvPr/>
        </p:nvGrpSpPr>
        <p:grpSpPr>
          <a:xfrm>
            <a:off x="0" y="1810512"/>
            <a:ext cx="12192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/>
          <p:nvPr/>
        </p:nvGrpSpPr>
        <p:grpSpPr>
          <a:xfrm rot="5400000">
            <a:off x="778718" y="2100960"/>
            <a:ext cx="1500199" cy="1889313"/>
            <a:chOff x="42" y="4085"/>
            <a:chExt cx="224" cy="224"/>
          </a:xfrm>
          <a:solidFill>
            <a:srgbClr val="F8F7F3">
              <a:alpha val="30200"/>
            </a:srgbClr>
          </a:solidFill>
        </p:grpSpPr>
        <p:sp>
          <p:nvSpPr>
            <p:cNvPr id="40" name="Freeform 278"/>
            <p:cNvSpPr/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3552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grpSp>
        <p:nvGrpSpPr>
          <p:cNvPr id="2" name="Group 7"/>
          <p:cNvGrpSpPr/>
          <p:nvPr/>
        </p:nvGrpSpPr>
        <p:grpSpPr>
          <a:xfrm>
            <a:off x="0" y="1380744"/>
            <a:ext cx="12192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609600" y="1719072"/>
            <a:ext cx="10972800" cy="4526280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grpSp>
        <p:nvGrpSpPr>
          <p:cNvPr id="3" name="Group 8"/>
          <p:cNvGrpSpPr/>
          <p:nvPr/>
        </p:nvGrpSpPr>
        <p:grpSpPr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2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429768"/>
            <a:ext cx="1999488" cy="582472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609600" y="429768"/>
            <a:ext cx="8534400" cy="582472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/>
          <p:nvPr/>
        </p:nvGrpSpPr>
        <p:grpSpPr>
          <a:xfrm rot="5400000">
            <a:off x="568452" y="67056"/>
            <a:ext cx="996696" cy="1292352"/>
            <a:chOff x="42" y="4085"/>
            <a:chExt cx="224" cy="224"/>
          </a:xfrm>
          <a:solidFill>
            <a:schemeClr val="bg2">
              <a:lumMod val="75000"/>
              <a:alpha val="30200"/>
            </a:schemeClr>
          </a:solidFill>
        </p:grpSpPr>
        <p:sp>
          <p:nvSpPr>
            <p:cNvPr id="10" name="Freeform 278"/>
            <p:cNvSpPr/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en-US" sz="1800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grpSp>
        <p:nvGrpSpPr>
          <p:cNvPr id="8" name="Group 18"/>
          <p:cNvGrpSpPr/>
          <p:nvPr/>
        </p:nvGrpSpPr>
        <p:grpSpPr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2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10813143" cy="45259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12192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99232"/>
            <a:ext cx="8388096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9448800" y="3465576"/>
            <a:ext cx="984069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grpSp>
          <p:nvGrpSpPr>
            <p:cNvPr id="9" name="Group 18"/>
            <p:cNvGrpSpPr/>
            <p:nvPr userDrawn="1"/>
          </p:nvGrpSpPr>
          <p:grpSpPr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10277857" y="3831336"/>
            <a:ext cx="1005068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4575048"/>
            <a:ext cx="12192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/>
          <p:nvPr/>
        </p:nvGrpSpPr>
        <p:grpSpPr>
          <a:xfrm rot="5400000">
            <a:off x="605028" y="4872228"/>
            <a:ext cx="1069848" cy="132892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/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4855465"/>
            <a:ext cx="9314688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grpSp>
        <p:nvGrpSpPr>
          <p:cNvPr id="2" name="Group 9"/>
          <p:cNvGrpSpPr/>
          <p:nvPr/>
        </p:nvGrpSpPr>
        <p:grpSpPr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2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1535113"/>
            <a:ext cx="524256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416" y="1535113"/>
            <a:ext cx="524256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grpSp>
        <p:nvGrpSpPr>
          <p:cNvPr id="2" name="Group 10"/>
          <p:cNvGrpSpPr/>
          <p:nvPr/>
        </p:nvGrpSpPr>
        <p:grpSpPr>
          <a:xfrm>
            <a:off x="0" y="1143000"/>
            <a:ext cx="12192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/>
          <p:nvPr/>
        </p:nvGrpSpPr>
        <p:grpSpPr>
          <a:xfrm rot="5400000">
            <a:off x="484632" y="39624"/>
            <a:ext cx="932688" cy="114604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/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en-US" sz="1800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26464" y="146304"/>
            <a:ext cx="9241536" cy="996696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56616"/>
            <a:ext cx="10863072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24" y="1216152"/>
            <a:ext cx="67056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53" y="1216152"/>
            <a:ext cx="4011084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grpSp>
        <p:nvGrpSpPr>
          <p:cNvPr id="10" name="Group 9"/>
          <p:cNvGrpSpPr/>
          <p:nvPr/>
        </p:nvGrpSpPr>
        <p:grpSpPr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2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43456" y="1143000"/>
            <a:ext cx="8217408" cy="5029200"/>
          </a:xfrm>
          <a:solidFill>
            <a:srgbClr val="FFFFFF"/>
          </a:solidFill>
          <a:ln w="92075" cap="sq">
            <a:solidFill>
              <a:srgbClr val="FFFFFF"/>
            </a:solidFill>
            <a:miter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21536" y="384048"/>
            <a:ext cx="8400288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55648" y="1143000"/>
            <a:ext cx="8144256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grpSp>
        <p:nvGrpSpPr>
          <p:cNvPr id="8" name="Group 10"/>
          <p:cNvGrpSpPr/>
          <p:nvPr/>
        </p:nvGrpSpPr>
        <p:grpSpPr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2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New_Education0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2C6F8C8-5071-439D-9AE0-9C103D2343DC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3952"/>
            <a:ext cx="3860800" cy="30175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2F596699-F1CA-4DCB-A495-DFAF093745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4132" y="2107032"/>
            <a:ext cx="11337636" cy="164149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5500"/>
              <a:t>데이터베이스설계</a:t>
            </a:r>
          </a:p>
        </p:txBody>
      </p:sp>
      <p:sp>
        <p:nvSpPr>
          <p:cNvPr id="6" name="제목 1"/>
          <p:cNvSpPr/>
          <p:nvPr/>
        </p:nvSpPr>
        <p:spPr>
          <a:xfrm>
            <a:off x="6837477" y="4621525"/>
            <a:ext cx="4893606" cy="18405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en-US" altLang="ko-KR" sz="4100" b="1" i="0" u="none" strike="noStrike" kern="1200" cap="none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201705129_</a:t>
            </a:r>
            <a:r>
              <a:rPr kumimoji="0" lang="ko-KR" altLang="en-US" sz="4100" b="1" i="0" u="none" strike="noStrike" kern="1200" cap="none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전혜민</a:t>
            </a:r>
          </a:p>
          <a:p>
            <a:pPr algn="ctr" defTabSz="914400" rtl="0" eaLnBrk="1" latinLnBrk="1" hangingPunct="1">
              <a:spcBef>
                <a:spcPct val="0"/>
              </a:spcBef>
              <a:buNone/>
              <a:defRPr/>
            </a:pPr>
            <a:r>
              <a:rPr kumimoji="0" lang="en-US" altLang="ko-KR" sz="4100" b="1" i="0" u="none" strike="noStrike" kern="1200" cap="none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201905153 _</a:t>
            </a:r>
            <a:r>
              <a:rPr kumimoji="0" lang="ko-KR" altLang="en-US" sz="4100" b="1" i="0" u="none" strike="noStrike" kern="1200" cap="none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오세훈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2836444" y="1159979"/>
            <a:ext cx="6519111" cy="1005236"/>
          </a:xfrm>
        </p:spPr>
        <p:txBody>
          <a:bodyPr/>
          <a:lstStyle/>
          <a:p>
            <a:pPr marL="114300" indent="0">
              <a:buNone/>
              <a:defRPr/>
            </a:pPr>
            <a:r>
              <a:rPr lang="ko-KR" altLang="en-US" b="1">
                <a:latin typeface="나눔바른고딕"/>
                <a:ea typeface="나눔바른고딕"/>
                <a:cs typeface="함초롬바탕"/>
              </a:rPr>
              <a:t>          </a:t>
            </a:r>
          </a:p>
          <a:p>
            <a:pPr marL="571500" indent="-457200">
              <a:buFont typeface="+mj-lt"/>
              <a:buAutoNum type="arabicPeriod"/>
              <a:defRPr/>
            </a:pPr>
            <a:endParaRPr lang="ko-KR" altLang="en-US" sz="2800" b="1">
              <a:latin typeface="나눔바른고딕"/>
              <a:ea typeface="나눔바른고딕"/>
              <a:cs typeface="함초롬바탕"/>
            </a:endParaRPr>
          </a:p>
        </p:txBody>
      </p:sp>
      <p:sp>
        <p:nvSpPr>
          <p:cNvPr id="14347" name="TextBox 14346"/>
          <p:cNvSpPr txBox="1"/>
          <p:nvPr/>
        </p:nvSpPr>
        <p:spPr>
          <a:xfrm>
            <a:off x="7892761" y="3130742"/>
            <a:ext cx="468977" cy="36302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4350" name="TextBox 14349"/>
          <p:cNvSpPr txBox="1"/>
          <p:nvPr/>
        </p:nvSpPr>
        <p:spPr>
          <a:xfrm>
            <a:off x="765367" y="798548"/>
            <a:ext cx="10661266" cy="5400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sz="1979" b="1" i="0" u="none" strike="noStrike"/>
              <a:t>테스트 케이스</a:t>
            </a:r>
            <a:r>
              <a:rPr lang="en-US" altLang="ko-KR" sz="1979" b="1" i="0" u="none" strike="noStrike"/>
              <a:t> 5</a:t>
            </a:r>
            <a:r>
              <a:rPr lang="ko-KR" altLang="en-US" sz="1979" b="1" i="0" u="none" strike="noStrike"/>
              <a:t>  </a:t>
            </a:r>
            <a:r>
              <a:rPr lang="en-US" altLang="ko-KR" sz="1979" b="1" i="0" u="none" strike="noStrike"/>
              <a:t>-</a:t>
            </a:r>
            <a:r>
              <a:rPr lang="ko-KR" altLang="en-US" sz="1979" b="1" i="0" u="none" strike="noStrike"/>
              <a:t> 동영상 첨부</a:t>
            </a:r>
          </a:p>
          <a:p>
            <a:pPr algn="just">
              <a:lnSpc>
                <a:spcPct val="160000"/>
              </a:lnSpc>
              <a:defRPr/>
            </a:pPr>
            <a:r>
              <a:rPr sz="1979" b="0" i="0" u="none" strike="noStrike"/>
              <a:t>1. 두정동에서 거래가 1억5천 이상 4억 이하, 30평 이하, 층 10~20, 역세권, 비 역세권 아파트 매매(5~10월), 전세(1~5월) 거래내역 조회</a:t>
            </a:r>
          </a:p>
          <a:p>
            <a:pPr algn="just">
              <a:lnSpc>
                <a:spcPct val="160000"/>
              </a:lnSpc>
              <a:defRPr/>
            </a:pPr>
            <a:r>
              <a:rPr sz="1979" b="0" i="0" u="none" strike="noStrike"/>
              <a:t>2. 두정동에서 거래가 1억5천 이상 4억 이하, 30평 이하이고 11~20층 사이의 역세권 아파트 월세 거래내역 조회</a:t>
            </a:r>
          </a:p>
          <a:p>
            <a:pPr algn="just">
              <a:lnSpc>
                <a:spcPct val="160000"/>
              </a:lnSpc>
              <a:defRPr/>
            </a:pPr>
            <a:r>
              <a:rPr lang="EN-US" sz="1979" b="0" i="0" u="none" strike="noStrike"/>
              <a:t>3. </a:t>
            </a:r>
            <a:r>
              <a:rPr sz="1979" b="0" i="0" u="none" strike="noStrike"/>
              <a:t>와촌동에서 거래가 </a:t>
            </a:r>
            <a:r>
              <a:rPr lang="EN-US" sz="1979" b="0" i="0" u="none" strike="noStrike"/>
              <a:t>3</a:t>
            </a:r>
            <a:r>
              <a:rPr sz="1979" b="0" i="0" u="none" strike="noStrike"/>
              <a:t>억이하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월세 </a:t>
            </a:r>
            <a:r>
              <a:rPr lang="EN-US" sz="1979" b="0" i="0" u="none" strike="noStrike"/>
              <a:t>50~100 </a:t>
            </a:r>
            <a:r>
              <a:rPr sz="1979" b="0" i="0" u="none" strike="noStrike"/>
              <a:t>이하</a:t>
            </a:r>
            <a:r>
              <a:rPr lang="EN-US" sz="1979" b="0" i="0" u="none" strike="noStrike"/>
              <a:t>, 30</a:t>
            </a:r>
            <a:r>
              <a:rPr sz="1979" b="0" i="0" u="none" strike="noStrike"/>
              <a:t>평 이하</a:t>
            </a:r>
            <a:r>
              <a:rPr lang="EN-US" sz="1979" b="0" i="0" u="none" strike="noStrike"/>
              <a:t>, 50</a:t>
            </a:r>
            <a:r>
              <a:rPr sz="1979" b="0" i="0" u="none" strike="noStrike"/>
              <a:t>층 이하인 비 역세권 아파트 매매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전세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월세 거래내역 조회</a:t>
            </a:r>
          </a:p>
          <a:p>
            <a:pPr algn="just">
              <a:lnSpc>
                <a:spcPct val="160000"/>
              </a:lnSpc>
              <a:defRPr/>
            </a:pPr>
            <a:r>
              <a:rPr lang="EN-US" sz="1979" b="0" i="0" u="none" strike="noStrike"/>
              <a:t>4. </a:t>
            </a:r>
            <a:r>
              <a:rPr sz="1979" b="0" i="0" u="none" strike="noStrike"/>
              <a:t>백석동에서 아파트 매매전월세 별 최고가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평균가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최저가 가격 조회</a:t>
            </a:r>
          </a:p>
          <a:p>
            <a:pPr algn="just">
              <a:lnSpc>
                <a:spcPct val="160000"/>
              </a:lnSpc>
              <a:defRPr/>
            </a:pPr>
            <a:endParaRPr sz="1979" b="0" i="0" u="none" strike="noStrike"/>
          </a:p>
          <a:p>
            <a:pPr algn="just">
              <a:lnSpc>
                <a:spcPct val="160000"/>
              </a:lnSpc>
              <a:defRPr/>
            </a:pPr>
            <a:r>
              <a:rPr lang="EN-US" sz="1979" b="0" i="0" u="none" strike="noStrike"/>
              <a:t>5. </a:t>
            </a:r>
            <a:r>
              <a:rPr sz="1979" b="0" i="0" u="none" strike="noStrike"/>
              <a:t>불당동에서 거래량이 가장 많은 아파트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거래량이 가장 적은 아파트 조회</a:t>
            </a:r>
            <a:r>
              <a:rPr lang="EN-US" sz="1979" b="0" i="0" u="none" strike="noStrike"/>
              <a:t>(</a:t>
            </a:r>
            <a:r>
              <a:rPr sz="1979" b="0" i="0" u="none" strike="noStrike"/>
              <a:t>매매전월세 통틀어서 합산하였고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평 수 컬럼에 거래량 표시</a:t>
            </a:r>
            <a:r>
              <a:rPr lang="EN-US" sz="1979" b="0" i="0" u="none" strike="noStrike"/>
              <a:t>)</a:t>
            </a:r>
          </a:p>
        </p:txBody>
      </p:sp>
      <p:sp>
        <p:nvSpPr>
          <p:cNvPr id="14351" name="TextBox 14350"/>
          <p:cNvSpPr txBox="1"/>
          <p:nvPr/>
        </p:nvSpPr>
        <p:spPr>
          <a:xfrm>
            <a:off x="-3893223" y="1220932"/>
            <a:ext cx="12998643" cy="38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979" b="0" i="0" u="none" strike="noStrike" kern="1200" cap="none" normalizeH="0" baseline="0">
                <a:solidFill>
                  <a:srgbClr val="000000"/>
                </a:solidFill>
                <a:latin typeface="바탕"/>
                <a:ea typeface="바탕"/>
              </a:rPr>
              <a:t>상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2836444" y="1159979"/>
            <a:ext cx="6519111" cy="1005236"/>
          </a:xfrm>
        </p:spPr>
        <p:txBody>
          <a:bodyPr/>
          <a:lstStyle/>
          <a:p>
            <a:pPr marL="114300" indent="0">
              <a:buNone/>
              <a:defRPr/>
            </a:pPr>
            <a:r>
              <a:rPr lang="ko-KR" altLang="en-US" b="1">
                <a:latin typeface="나눔바른고딕"/>
                <a:ea typeface="나눔바른고딕"/>
                <a:cs typeface="함초롬바탕"/>
              </a:rPr>
              <a:t>          </a:t>
            </a:r>
          </a:p>
          <a:p>
            <a:pPr marL="571500" indent="-457200">
              <a:buFont typeface="+mj-lt"/>
              <a:buAutoNum type="arabicPeriod"/>
              <a:defRPr/>
            </a:pPr>
            <a:endParaRPr lang="ko-KR" altLang="en-US" sz="2800" b="1">
              <a:latin typeface="나눔바른고딕"/>
              <a:ea typeface="나눔바른고딕"/>
              <a:cs typeface="함초롬바탕"/>
            </a:endParaRPr>
          </a:p>
        </p:txBody>
      </p:sp>
      <p:sp>
        <p:nvSpPr>
          <p:cNvPr id="14347" name="TextBox 14346"/>
          <p:cNvSpPr txBox="1"/>
          <p:nvPr/>
        </p:nvSpPr>
        <p:spPr>
          <a:xfrm>
            <a:off x="7892761" y="3130742"/>
            <a:ext cx="468977" cy="36302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4350" name="TextBox 14349"/>
          <p:cNvSpPr txBox="1"/>
          <p:nvPr/>
        </p:nvSpPr>
        <p:spPr>
          <a:xfrm>
            <a:off x="495973" y="298245"/>
            <a:ext cx="10661266" cy="19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sz="1979" b="1" i="0" u="none" strike="noStrike"/>
              <a:t>테스트 케이스</a:t>
            </a:r>
            <a:r>
              <a:rPr lang="ko-KR" altLang="en-US" sz="1979" b="1" i="0" u="none" strike="noStrike"/>
              <a:t> </a:t>
            </a:r>
            <a:r>
              <a:rPr lang="en-US" altLang="ko-KR" sz="1979" b="1" i="0" u="none" strike="noStrike"/>
              <a:t>1</a:t>
            </a:r>
          </a:p>
          <a:p>
            <a:pPr algn="just">
              <a:lnSpc>
                <a:spcPct val="160000"/>
              </a:lnSpc>
              <a:defRPr/>
            </a:pPr>
            <a:r>
              <a:rPr lang="EN-US" sz="1979" b="0" i="0" u="none" strike="noStrike">
                <a:latin typeface="맑은 고딕"/>
                <a:ea typeface="맑은 고딕"/>
                <a:cs typeface="맑은 고딕"/>
              </a:rPr>
              <a:t>두정동에서 거래가 1억5천 이상 4억 이하, 30평 이하, 층 10~20, 역세권, 비 역세권 아파트 매매(5~10월), 전세(1~5월) 거래내역 조회</a:t>
            </a:r>
            <a:endParaRPr lang="EN-US" sz="1979" b="0" i="0" u="none" strike="noStrike"/>
          </a:p>
          <a:p>
            <a:pPr algn="just">
              <a:lnSpc>
                <a:spcPct val="160000"/>
              </a:lnSpc>
              <a:defRPr/>
            </a:pPr>
            <a:r>
              <a:rPr b="0" i="0" u="none" strike="noStrike">
                <a:solidFill>
                  <a:srgbClr val="000000"/>
                </a:solidFill>
                <a:latin typeface="바탕"/>
              </a:rPr>
              <a:t>  </a:t>
            </a:r>
          </a:p>
        </p:txBody>
      </p:sp>
      <p:pic>
        <p:nvPicPr>
          <p:cNvPr id="14351" name="그림 14350"/>
          <p:cNvPicPr/>
          <p:nvPr/>
        </p:nvPicPr>
        <p:blipFill rotWithShape="1">
          <a:blip r:embed="rId2">
            <a:lum/>
          </a:blip>
          <a:srcRect t="9720" b="10080"/>
          <a:stretch>
            <a:fillRect/>
          </a:stretch>
        </p:blipFill>
        <p:spPr>
          <a:xfrm>
            <a:off x="543598" y="1895733"/>
            <a:ext cx="8640000" cy="43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6E01FB60-4BCC-0661-483C-5E4D9185DD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0930" cy="6858000"/>
          </a:xfrm>
        </p:spPr>
      </p:pic>
    </p:spTree>
    <p:extLst>
      <p:ext uri="{BB962C8B-B14F-4D97-AF65-F5344CB8AC3E}">
        <p14:creationId xmlns:p14="http://schemas.microsoft.com/office/powerpoint/2010/main" val="1919300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2836444" y="1159979"/>
            <a:ext cx="6519111" cy="1005236"/>
          </a:xfrm>
        </p:spPr>
        <p:txBody>
          <a:bodyPr/>
          <a:lstStyle/>
          <a:p>
            <a:pPr marL="114300" indent="0">
              <a:buNone/>
              <a:defRPr/>
            </a:pPr>
            <a:r>
              <a:rPr lang="ko-KR" altLang="en-US" b="1">
                <a:latin typeface="나눔바른고딕"/>
                <a:ea typeface="나눔바른고딕"/>
                <a:cs typeface="함초롬바탕"/>
              </a:rPr>
              <a:t>          </a:t>
            </a:r>
          </a:p>
          <a:p>
            <a:pPr marL="571500" indent="-457200">
              <a:buFont typeface="+mj-lt"/>
              <a:buAutoNum type="arabicPeriod"/>
              <a:defRPr/>
            </a:pPr>
            <a:endParaRPr lang="ko-KR" altLang="en-US" sz="2800" b="1">
              <a:latin typeface="나눔바른고딕"/>
              <a:ea typeface="나눔바른고딕"/>
              <a:cs typeface="함초롬바탕"/>
            </a:endParaRPr>
          </a:p>
        </p:txBody>
      </p:sp>
      <p:sp>
        <p:nvSpPr>
          <p:cNvPr id="14347" name="TextBox 14346"/>
          <p:cNvSpPr txBox="1"/>
          <p:nvPr/>
        </p:nvSpPr>
        <p:spPr>
          <a:xfrm>
            <a:off x="7892761" y="3130742"/>
            <a:ext cx="468977" cy="36302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4350" name="TextBox 14349"/>
          <p:cNvSpPr txBox="1"/>
          <p:nvPr/>
        </p:nvSpPr>
        <p:spPr>
          <a:xfrm>
            <a:off x="495973" y="298245"/>
            <a:ext cx="10661266" cy="19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sz="1979" b="1" i="0" u="none" strike="noStrike"/>
              <a:t>테스트 케이스</a:t>
            </a:r>
            <a:r>
              <a:rPr lang="ko-KR" altLang="en-US" sz="1979" b="1" i="0" u="none" strike="noStrike"/>
              <a:t> </a:t>
            </a:r>
            <a:r>
              <a:rPr lang="en-US" altLang="ko-KR" sz="1979" b="1" i="0" u="none" strike="noStrike"/>
              <a:t>2</a:t>
            </a:r>
          </a:p>
          <a:p>
            <a:pPr algn="just">
              <a:lnSpc>
                <a:spcPct val="160000"/>
              </a:lnSpc>
              <a:defRPr/>
            </a:pPr>
            <a:r>
              <a:rPr sz="1979" b="0" i="0" u="none" strike="noStrike">
                <a:latin typeface="맑은 고딕"/>
              </a:rPr>
              <a:t>두정동에서 거래가 1억5천 이상 4억 이하, 30평 이하이고 11~20층 사이의 역세권 아파트 월세 거래내역 조회</a:t>
            </a:r>
            <a:endParaRPr sz="1979" b="0" i="0" u="none" strike="noStrike"/>
          </a:p>
          <a:p>
            <a:pPr algn="just">
              <a:lnSpc>
                <a:spcPct val="160000"/>
              </a:lnSpc>
              <a:defRPr/>
            </a:pPr>
            <a:r>
              <a:rPr b="0" i="0" u="none" strike="noStrike">
                <a:solidFill>
                  <a:srgbClr val="000000"/>
                </a:solidFill>
                <a:latin typeface="바탕"/>
              </a:rPr>
              <a:t>  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67A5483-DD7D-D12C-9879-C2AEC18DA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760" y="1401422"/>
            <a:ext cx="19050437" cy="743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14600936">
            <a:extLst>
              <a:ext uri="{FF2B5EF4-FFF2-40B4-BE49-F238E27FC236}">
                <a16:creationId xmlns:a16="http://schemas.microsoft.com/office/drawing/2014/main" id="{EC23AC6B-0FE4-766C-CDBF-D862B336D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3" b="9793"/>
          <a:stretch>
            <a:fillRect/>
          </a:stretch>
        </p:blipFill>
        <p:spPr bwMode="auto">
          <a:xfrm>
            <a:off x="495973" y="1773191"/>
            <a:ext cx="8732755" cy="42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CC419444-6F0E-8218-CC97-3CFE5329C2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0930" cy="6858000"/>
          </a:xfrm>
        </p:spPr>
      </p:pic>
    </p:spTree>
    <p:extLst>
      <p:ext uri="{BB962C8B-B14F-4D97-AF65-F5344CB8AC3E}">
        <p14:creationId xmlns:p14="http://schemas.microsoft.com/office/powerpoint/2010/main" val="3053237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2836444" y="1159979"/>
            <a:ext cx="6519111" cy="1005236"/>
          </a:xfrm>
        </p:spPr>
        <p:txBody>
          <a:bodyPr/>
          <a:lstStyle/>
          <a:p>
            <a:pPr marL="114300" indent="0">
              <a:buNone/>
              <a:defRPr/>
            </a:pPr>
            <a:r>
              <a:rPr lang="ko-KR" altLang="en-US" b="1">
                <a:latin typeface="나눔바른고딕"/>
                <a:ea typeface="나눔바른고딕"/>
                <a:cs typeface="함초롬바탕"/>
              </a:rPr>
              <a:t>          </a:t>
            </a:r>
          </a:p>
          <a:p>
            <a:pPr marL="571500" indent="-457200">
              <a:buFont typeface="+mj-lt"/>
              <a:buAutoNum type="arabicPeriod"/>
              <a:defRPr/>
            </a:pPr>
            <a:endParaRPr lang="ko-KR" altLang="en-US" sz="2800" b="1">
              <a:latin typeface="나눔바른고딕"/>
              <a:ea typeface="나눔바른고딕"/>
              <a:cs typeface="함초롬바탕"/>
            </a:endParaRPr>
          </a:p>
        </p:txBody>
      </p:sp>
      <p:sp>
        <p:nvSpPr>
          <p:cNvPr id="14347" name="TextBox 14346"/>
          <p:cNvSpPr txBox="1"/>
          <p:nvPr/>
        </p:nvSpPr>
        <p:spPr>
          <a:xfrm>
            <a:off x="7892761" y="3130742"/>
            <a:ext cx="468977" cy="36302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4350" name="TextBox 14349"/>
          <p:cNvSpPr txBox="1"/>
          <p:nvPr/>
        </p:nvSpPr>
        <p:spPr>
          <a:xfrm>
            <a:off x="495973" y="298245"/>
            <a:ext cx="10661266" cy="1538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sz="1979" b="1" i="0" u="none" strike="noStrike"/>
              <a:t>테스트 케이스</a:t>
            </a:r>
            <a:r>
              <a:rPr lang="ko-KR" altLang="en-US" sz="1979" b="1" i="0" u="none" strike="noStrike"/>
              <a:t> </a:t>
            </a:r>
            <a:r>
              <a:rPr lang="en-US" altLang="ko-KR" sz="1979" b="1" i="0" u="none" strike="noStrike"/>
              <a:t>3</a:t>
            </a:r>
          </a:p>
          <a:p>
            <a:pPr algn="just">
              <a:lnSpc>
                <a:spcPct val="160000"/>
              </a:lnSpc>
              <a:defRPr/>
            </a:pPr>
            <a:r>
              <a:rPr lang="EN-US" sz="1979" b="0" i="0" u="none" strike="noStrike"/>
              <a:t> </a:t>
            </a:r>
            <a:r>
              <a:rPr sz="1979" b="0" i="0" u="none" strike="noStrike"/>
              <a:t>와촌동에서 거래가 </a:t>
            </a:r>
            <a:r>
              <a:rPr lang="EN-US" sz="1979" b="0" i="0" u="none" strike="noStrike"/>
              <a:t>3</a:t>
            </a:r>
            <a:r>
              <a:rPr sz="1979" b="0" i="0" u="none" strike="noStrike"/>
              <a:t>억이하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월세 </a:t>
            </a:r>
            <a:r>
              <a:rPr lang="EN-US" sz="1979" b="0" i="0" u="none" strike="noStrike"/>
              <a:t>50~100 </a:t>
            </a:r>
            <a:r>
              <a:rPr sz="1979" b="0" i="0" u="none" strike="noStrike"/>
              <a:t>이하</a:t>
            </a:r>
            <a:r>
              <a:rPr lang="EN-US" sz="1979" b="0" i="0" u="none" strike="noStrike"/>
              <a:t>, 30</a:t>
            </a:r>
            <a:r>
              <a:rPr sz="1979" b="0" i="0" u="none" strike="noStrike"/>
              <a:t>평 이하</a:t>
            </a:r>
            <a:r>
              <a:rPr lang="EN-US" sz="1979" b="0" i="0" u="none" strike="noStrike"/>
              <a:t>, 50</a:t>
            </a:r>
            <a:r>
              <a:rPr sz="1979" b="0" i="0" u="none" strike="noStrike"/>
              <a:t>층 이하인 비 역세권 아파트 매매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전세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월세 거래내역 조회</a:t>
            </a:r>
            <a:r>
              <a:rPr b="0" i="0" u="none" strike="noStrike">
                <a:solidFill>
                  <a:srgbClr val="000000"/>
                </a:solidFill>
                <a:latin typeface="바탕"/>
              </a:rPr>
              <a:t>  </a:t>
            </a:r>
          </a:p>
        </p:txBody>
      </p:sp>
      <p:pic>
        <p:nvPicPr>
          <p:cNvPr id="14352" name="그림 14351"/>
          <p:cNvPicPr/>
          <p:nvPr/>
        </p:nvPicPr>
        <p:blipFill rotWithShape="1">
          <a:blip r:embed="rId2">
            <a:lum/>
          </a:blip>
          <a:srcRect t="8940" b="8780"/>
          <a:stretch>
            <a:fillRect/>
          </a:stretch>
        </p:blipFill>
        <p:spPr>
          <a:xfrm>
            <a:off x="606136" y="1849693"/>
            <a:ext cx="8640000" cy="43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E412C1AB-0983-372E-AA1C-FC652EE5B5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602"/>
          </a:xfrm>
        </p:spPr>
      </p:pic>
    </p:spTree>
    <p:extLst>
      <p:ext uri="{BB962C8B-B14F-4D97-AF65-F5344CB8AC3E}">
        <p14:creationId xmlns:p14="http://schemas.microsoft.com/office/powerpoint/2010/main" val="3894509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2836444" y="1159979"/>
            <a:ext cx="6519111" cy="1005236"/>
          </a:xfrm>
        </p:spPr>
        <p:txBody>
          <a:bodyPr/>
          <a:lstStyle/>
          <a:p>
            <a:pPr marL="114300" indent="0">
              <a:buNone/>
              <a:defRPr/>
            </a:pPr>
            <a:r>
              <a:rPr lang="ko-KR" altLang="en-US" b="1">
                <a:latin typeface="나눔바른고딕"/>
                <a:ea typeface="나눔바른고딕"/>
                <a:cs typeface="함초롬바탕"/>
              </a:rPr>
              <a:t>          </a:t>
            </a:r>
          </a:p>
          <a:p>
            <a:pPr marL="571500" indent="-457200">
              <a:buFont typeface="+mj-lt"/>
              <a:buAutoNum type="arabicPeriod"/>
              <a:defRPr/>
            </a:pPr>
            <a:endParaRPr lang="ko-KR" altLang="en-US" sz="2800" b="1">
              <a:latin typeface="나눔바른고딕"/>
              <a:ea typeface="나눔바른고딕"/>
              <a:cs typeface="함초롬바탕"/>
            </a:endParaRPr>
          </a:p>
        </p:txBody>
      </p:sp>
      <p:sp>
        <p:nvSpPr>
          <p:cNvPr id="14347" name="TextBox 14346"/>
          <p:cNvSpPr txBox="1"/>
          <p:nvPr/>
        </p:nvSpPr>
        <p:spPr>
          <a:xfrm>
            <a:off x="7892761" y="3130742"/>
            <a:ext cx="468977" cy="36302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4350" name="TextBox 14349"/>
          <p:cNvSpPr txBox="1"/>
          <p:nvPr/>
        </p:nvSpPr>
        <p:spPr>
          <a:xfrm>
            <a:off x="495973" y="298245"/>
            <a:ext cx="10661266" cy="100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sz="1979" b="1" i="0" u="none" strike="noStrike" dirty="0" err="1"/>
              <a:t>테스트</a:t>
            </a:r>
            <a:r>
              <a:rPr sz="1979" b="1" i="0" u="none" strike="noStrike" dirty="0"/>
              <a:t> </a:t>
            </a:r>
            <a:r>
              <a:rPr sz="1979" b="1" i="0" u="none" strike="noStrike" dirty="0" err="1"/>
              <a:t>케이스</a:t>
            </a:r>
            <a:r>
              <a:rPr lang="ko-KR" altLang="en-US" sz="1979" b="1" i="0" u="none" strike="noStrike" dirty="0"/>
              <a:t> </a:t>
            </a:r>
            <a:r>
              <a:rPr lang="en-US" altLang="ko-KR" sz="1979" b="1" i="0" u="none" strike="noStrike" dirty="0"/>
              <a:t>4</a:t>
            </a:r>
          </a:p>
          <a:p>
            <a:pPr algn="just">
              <a:lnSpc>
                <a:spcPct val="160000"/>
              </a:lnSpc>
              <a:defRPr/>
            </a:pPr>
            <a:r>
              <a:rPr sz="1979" b="0" i="0" u="none" strike="noStrike" dirty="0" err="1"/>
              <a:t>백석동에서</a:t>
            </a:r>
            <a:r>
              <a:rPr sz="1979" b="0" i="0" u="none" strike="noStrike" dirty="0"/>
              <a:t> </a:t>
            </a:r>
            <a:r>
              <a:rPr sz="1979" b="0" i="0" u="none" strike="noStrike" dirty="0" err="1"/>
              <a:t>아파트</a:t>
            </a:r>
            <a:r>
              <a:rPr sz="1979" b="0" i="0" u="none" strike="noStrike" dirty="0"/>
              <a:t> </a:t>
            </a:r>
            <a:r>
              <a:rPr sz="1979" b="0" i="0" u="none" strike="noStrike" dirty="0" err="1"/>
              <a:t>매매전월세</a:t>
            </a:r>
            <a:r>
              <a:rPr sz="1979" b="0" i="0" u="none" strike="noStrike" dirty="0"/>
              <a:t> 별 </a:t>
            </a:r>
            <a:r>
              <a:rPr sz="1979" b="0" i="0" u="none" strike="noStrike" dirty="0" err="1"/>
              <a:t>최고가</a:t>
            </a:r>
            <a:r>
              <a:rPr lang="EN-US" sz="1979" b="0" i="0" u="none" strike="noStrike" dirty="0"/>
              <a:t>, </a:t>
            </a:r>
            <a:r>
              <a:rPr sz="1979" b="0" i="0" u="none" strike="noStrike" dirty="0" err="1"/>
              <a:t>평균가</a:t>
            </a:r>
            <a:r>
              <a:rPr lang="EN-US" sz="1979" b="0" i="0" u="none" strike="noStrike" dirty="0"/>
              <a:t>, </a:t>
            </a:r>
            <a:r>
              <a:rPr sz="1979" b="0" i="0" u="none" strike="noStrike" dirty="0" err="1"/>
              <a:t>최저가</a:t>
            </a:r>
            <a:r>
              <a:rPr sz="1979" b="0" i="0" u="none" strike="noStrike" dirty="0"/>
              <a:t> </a:t>
            </a:r>
            <a:r>
              <a:rPr sz="1979" b="0" i="0" u="none" strike="noStrike" dirty="0" err="1"/>
              <a:t>가격</a:t>
            </a:r>
            <a:r>
              <a:rPr sz="1979" b="0" i="0" u="none" strike="noStrike" dirty="0"/>
              <a:t> </a:t>
            </a:r>
            <a:r>
              <a:rPr sz="1979" b="0" i="0" u="none" strike="noStrike" dirty="0" err="1"/>
              <a:t>조회</a:t>
            </a:r>
            <a:endParaRPr sz="1979" b="0" i="0" u="none" strike="noStrike" dirty="0"/>
          </a:p>
        </p:txBody>
      </p:sp>
      <p:pic>
        <p:nvPicPr>
          <p:cNvPr id="14353" name="그림 14352"/>
          <p:cNvPicPr/>
          <p:nvPr/>
        </p:nvPicPr>
        <p:blipFill rotWithShape="1">
          <a:blip r:embed="rId2">
            <a:lum/>
          </a:blip>
          <a:srcRect t="9390" b="9100"/>
          <a:stretch>
            <a:fillRect/>
          </a:stretch>
        </p:blipFill>
        <p:spPr>
          <a:xfrm>
            <a:off x="635000" y="1908483"/>
            <a:ext cx="8640000" cy="43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4ED07291-90AD-8310-C37B-6F27E07723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74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2836444" y="1159979"/>
            <a:ext cx="6519111" cy="1005236"/>
          </a:xfrm>
        </p:spPr>
        <p:txBody>
          <a:bodyPr/>
          <a:lstStyle/>
          <a:p>
            <a:pPr marL="114300" indent="0">
              <a:buNone/>
              <a:defRPr/>
            </a:pPr>
            <a:r>
              <a:rPr lang="ko-KR" altLang="en-US" b="1">
                <a:latin typeface="나눔바른고딕"/>
                <a:ea typeface="나눔바른고딕"/>
                <a:cs typeface="함초롬바탕"/>
              </a:rPr>
              <a:t>          </a:t>
            </a:r>
          </a:p>
          <a:p>
            <a:pPr marL="571500" indent="-457200">
              <a:buFont typeface="+mj-lt"/>
              <a:buAutoNum type="arabicPeriod"/>
              <a:defRPr/>
            </a:pPr>
            <a:endParaRPr lang="ko-KR" altLang="en-US" sz="2800" b="1">
              <a:latin typeface="나눔바른고딕"/>
              <a:ea typeface="나눔바른고딕"/>
              <a:cs typeface="함초롬바탕"/>
            </a:endParaRPr>
          </a:p>
        </p:txBody>
      </p:sp>
      <p:sp>
        <p:nvSpPr>
          <p:cNvPr id="14347" name="TextBox 14346"/>
          <p:cNvSpPr txBox="1"/>
          <p:nvPr/>
        </p:nvSpPr>
        <p:spPr>
          <a:xfrm>
            <a:off x="7892761" y="3130742"/>
            <a:ext cx="468977" cy="36302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4350" name="TextBox 14349"/>
          <p:cNvSpPr txBox="1"/>
          <p:nvPr/>
        </p:nvSpPr>
        <p:spPr>
          <a:xfrm>
            <a:off x="495973" y="298245"/>
            <a:ext cx="10661266" cy="1538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sz="1979" b="1" i="0" u="none" strike="noStrike"/>
              <a:t>테스트 케이스</a:t>
            </a:r>
            <a:r>
              <a:rPr lang="ko-KR" altLang="en-US" sz="1979" b="1" i="0" u="none" strike="noStrike"/>
              <a:t> </a:t>
            </a:r>
            <a:r>
              <a:rPr lang="en-US" altLang="ko-KR" sz="1979" b="1" i="0" u="none" strike="noStrike"/>
              <a:t>5</a:t>
            </a:r>
          </a:p>
          <a:p>
            <a:pPr algn="just">
              <a:lnSpc>
                <a:spcPct val="160000"/>
              </a:lnSpc>
              <a:defRPr/>
            </a:pPr>
            <a:r>
              <a:rPr sz="1979" b="0" i="0" u="none" strike="noStrike"/>
              <a:t>불당동에서 거래량이 가장 많은 아파트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거래량이 가장 적은 아파트 조회</a:t>
            </a:r>
            <a:r>
              <a:rPr lang="EN-US" sz="1979" b="0" i="0" u="none" strike="noStrike"/>
              <a:t>(</a:t>
            </a:r>
            <a:r>
              <a:rPr sz="1979" b="0" i="0" u="none" strike="noStrike"/>
              <a:t>매매전월세 통틀어서 합산하였고</a:t>
            </a:r>
            <a:r>
              <a:rPr lang="EN-US" sz="1979" b="0" i="0" u="none" strike="noStrike"/>
              <a:t>, </a:t>
            </a:r>
            <a:r>
              <a:rPr sz="1979" b="0" i="0" u="none" strike="noStrike"/>
              <a:t>평 수 컬럼에 거래량 표시</a:t>
            </a:r>
            <a:r>
              <a:rPr lang="EN-US" sz="1979" b="0" i="0" u="none" strike="noStrike"/>
              <a:t>)</a:t>
            </a:r>
          </a:p>
        </p:txBody>
      </p:sp>
      <p:pic>
        <p:nvPicPr>
          <p:cNvPr id="14353" name="그림 14352"/>
          <p:cNvPicPr/>
          <p:nvPr/>
        </p:nvPicPr>
        <p:blipFill rotWithShape="1">
          <a:blip r:embed="rId2">
            <a:lum/>
          </a:blip>
          <a:srcRect t="9030" b="9470"/>
          <a:stretch>
            <a:fillRect/>
          </a:stretch>
        </p:blipFill>
        <p:spPr>
          <a:xfrm>
            <a:off x="634999" y="1924900"/>
            <a:ext cx="8640000" cy="43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>
                <a:latin typeface="나눔바른고딕"/>
                <a:ea typeface="나눔바른고딕"/>
              </a:rPr>
              <a:t>목차 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2136775" y="1600200"/>
            <a:ext cx="8153400" cy="4495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바른고딕"/>
                <a:ea typeface="나눔바른고딕"/>
                <a:cs typeface="함초롬바탕"/>
              </a:rPr>
              <a:t> 아파트 실거래가정보 조회 시스템</a:t>
            </a:r>
          </a:p>
          <a:p>
            <a:pPr lvl="1" eaLnBrk="1" hangingPunct="1">
              <a:defRPr/>
            </a:pP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바른고딕"/>
                <a:ea typeface="나눔바른고딕"/>
                <a:cs typeface="함초롬바탕"/>
              </a:rPr>
              <a:t> 프로그램 개요</a:t>
            </a:r>
          </a:p>
          <a:p>
            <a:pPr eaLnBrk="1" hangingPunct="1">
              <a:buNone/>
              <a:defRPr/>
            </a:pPr>
            <a:endParaRPr lang="ko-KR" altLang="en-US" sz="2800">
              <a:solidFill>
                <a:schemeClr val="tx2">
                  <a:lumMod val="75000"/>
                </a:schemeClr>
              </a:solidFill>
              <a:latin typeface="나눔바른고딕"/>
              <a:ea typeface="나눔바른고딕"/>
              <a:cs typeface="함초롬바탕"/>
            </a:endParaRPr>
          </a:p>
          <a:p>
            <a:pPr eaLnBrk="1" hangingPunct="1">
              <a:defRPr/>
            </a:pP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바른고딕"/>
                <a:ea typeface="나눔바른고딕"/>
                <a:cs typeface="함초롬바탕"/>
              </a:rPr>
              <a:t> 데이터베이스 변동사항 </a:t>
            </a:r>
          </a:p>
          <a:p>
            <a:pPr lvl="1" eaLnBrk="1" hangingPunct="1">
              <a:defRPr/>
            </a:pP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바른고딕"/>
                <a:ea typeface="나눔바른고딕"/>
                <a:cs typeface="함초롬바탕"/>
              </a:rPr>
              <a:t>키 수정</a:t>
            </a:r>
          </a:p>
          <a:p>
            <a:pPr lvl="1" eaLnBrk="1" hangingPunct="1">
              <a:defRPr/>
            </a:pPr>
            <a:endParaRPr lang="ko-KR" altLang="en-US" sz="2800">
              <a:solidFill>
                <a:schemeClr val="tx2">
                  <a:lumMod val="75000"/>
                </a:schemeClr>
              </a:solidFill>
              <a:latin typeface="나눔바른고딕"/>
              <a:ea typeface="나눔바른고딕"/>
              <a:cs typeface="함초롬바탕"/>
            </a:endParaRPr>
          </a:p>
          <a:p>
            <a:pPr eaLnBrk="1" hangingPunct="1">
              <a:defRPr/>
            </a:pP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바른고딕"/>
                <a:ea typeface="나눔바른고딕"/>
                <a:cs typeface="함초롬바탕"/>
              </a:rPr>
              <a:t> 테스트 케이스</a:t>
            </a:r>
          </a:p>
          <a:p>
            <a:pPr eaLnBrk="1" hangingPunct="1">
              <a:buNone/>
              <a:defRPr/>
            </a:pPr>
            <a:endParaRPr lang="ko-KR" altLang="en-US" sz="2800">
              <a:solidFill>
                <a:schemeClr val="tx2">
                  <a:lumMod val="75000"/>
                </a:schemeClr>
              </a:solidFill>
              <a:latin typeface="나눔바른고딕"/>
              <a:ea typeface="나눔바른고딕"/>
              <a:cs typeface="함초롬바탕"/>
            </a:endParaRPr>
          </a:p>
          <a:p>
            <a:pPr eaLnBrk="1" hangingPunct="1">
              <a:buNone/>
              <a:defRPr/>
            </a:pPr>
            <a:endParaRPr lang="ko-KR" altLang="en-US" sz="2800">
              <a:solidFill>
                <a:schemeClr val="tx2">
                  <a:lumMod val="75000"/>
                </a:schemeClr>
              </a:solidFill>
              <a:latin typeface="나눔바른고딕"/>
              <a:ea typeface="나눔바른고딕"/>
              <a:cs typeface="함초롬바탕"/>
            </a:endParaRPr>
          </a:p>
          <a:p>
            <a:pPr eaLnBrk="1" hangingPunct="1">
              <a:buNone/>
              <a:defRPr/>
            </a:pPr>
            <a:endParaRPr lang="ko-KR" altLang="en-US" sz="2800">
              <a:solidFill>
                <a:schemeClr val="tx2">
                  <a:lumMod val="75000"/>
                </a:schemeClr>
              </a:solidFill>
              <a:latin typeface="나눔바른고딕"/>
              <a:ea typeface="나눔바른고딕"/>
              <a:cs typeface="함초롬바탕"/>
            </a:endParaRPr>
          </a:p>
          <a:p>
            <a:pPr eaLnBrk="1" hangingPunct="1">
              <a:buNone/>
              <a:defRPr/>
            </a:pPr>
            <a:endParaRPr lang="en-US" altLang="ko-KR" sz="2800">
              <a:solidFill>
                <a:schemeClr val="tx2">
                  <a:lumMod val="75000"/>
                </a:schemeClr>
              </a:solidFill>
              <a:latin typeface="나눔바른고딕"/>
              <a:ea typeface="나눔바른고딕"/>
              <a:cs typeface="함초롬바탕"/>
            </a:endParaRPr>
          </a:p>
          <a:p>
            <a:pPr eaLnBrk="1" hangingPunct="1">
              <a:buNone/>
              <a:defRPr/>
            </a:pPr>
            <a:endParaRPr lang="en-US" altLang="ko-KR" sz="2800">
              <a:solidFill>
                <a:schemeClr val="tx2">
                  <a:lumMod val="75000"/>
                </a:schemeClr>
              </a:solidFill>
              <a:latin typeface="나눔바른고딕"/>
              <a:ea typeface="나눔바른고딕"/>
              <a:cs typeface="함초롬바탕"/>
            </a:endParaRPr>
          </a:p>
          <a:p>
            <a:pPr eaLnBrk="1" hangingPunct="1">
              <a:buNone/>
              <a:defRPr/>
            </a:pPr>
            <a:endParaRPr lang="en-US" altLang="ko-KR" sz="2800">
              <a:solidFill>
                <a:schemeClr val="tx2">
                  <a:lumMod val="75000"/>
                </a:schemeClr>
              </a:solidFill>
              <a:latin typeface="나눔바른고딕"/>
              <a:ea typeface="나눔바른고딕"/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12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3C022672-C534-5D92-5FE6-D981AAC267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22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 아파트실거래가 시스템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9096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중간 </a:t>
            </a:r>
            <a:r>
              <a:rPr lang="en-US" altLang="ko-KR"/>
              <a:t>System UI</a:t>
            </a: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37765" y="869587"/>
            <a:ext cx="11310776" cy="5729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9096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최종 </a:t>
            </a:r>
            <a:r>
              <a:rPr lang="en-US" altLang="ko-KR"/>
              <a:t>System UI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44000" y="938068"/>
            <a:ext cx="11304000" cy="57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2836444" y="1159979"/>
            <a:ext cx="6519111" cy="1005236"/>
          </a:xfrm>
        </p:spPr>
        <p:txBody>
          <a:bodyPr/>
          <a:lstStyle/>
          <a:p>
            <a:pPr marL="114300" indent="0">
              <a:buNone/>
              <a:defRPr/>
            </a:pPr>
            <a:r>
              <a:rPr lang="ko-KR" altLang="en-US" b="1">
                <a:latin typeface="나눔바른고딕"/>
                <a:ea typeface="나눔바른고딕"/>
                <a:cs typeface="함초롬바탕"/>
              </a:rPr>
              <a:t>          </a:t>
            </a:r>
          </a:p>
          <a:p>
            <a:pPr marL="571500" indent="-457200">
              <a:buFont typeface="+mj-lt"/>
              <a:buAutoNum type="arabicPeriod"/>
              <a:defRPr/>
            </a:pPr>
            <a:endParaRPr lang="ko-KR" altLang="en-US" sz="2800" b="1">
              <a:latin typeface="나눔바른고딕"/>
              <a:ea typeface="나눔바른고딕"/>
              <a:cs typeface="함초롬바탕"/>
            </a:endParaRPr>
          </a:p>
        </p:txBody>
      </p:sp>
      <p:sp>
        <p:nvSpPr>
          <p:cNvPr id="14347" name="TextBox 14346"/>
          <p:cNvSpPr txBox="1"/>
          <p:nvPr/>
        </p:nvSpPr>
        <p:spPr>
          <a:xfrm>
            <a:off x="7892761" y="3130742"/>
            <a:ext cx="468977" cy="36302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4350" name="TextBox 14349"/>
          <p:cNvSpPr txBox="1"/>
          <p:nvPr/>
        </p:nvSpPr>
        <p:spPr>
          <a:xfrm>
            <a:off x="486352" y="461806"/>
            <a:ext cx="10661266" cy="5222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읍면동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거래가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월세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면적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(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평 수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),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층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거래날짜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매매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전세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월세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역세권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비역세권 여부를 선택하여 가격이 높은순 혹은 가격이 낮은 순으로 데이터</a:t>
            </a:r>
            <a:r>
              <a:rPr lang="ko-KR" alt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조회</a:t>
            </a:r>
          </a:p>
          <a:p>
            <a:pPr algn="just">
              <a:lnSpc>
                <a:spcPct val="160000"/>
              </a:lnSpc>
              <a:defRPr/>
            </a:pPr>
            <a:r>
              <a:rPr b="0" i="0" u="none" strike="noStrike">
                <a:solidFill>
                  <a:srgbClr val="000000"/>
                </a:solidFill>
                <a:latin typeface="바탕"/>
              </a:rPr>
              <a:t>  </a:t>
            </a:r>
          </a:p>
          <a:p>
            <a:pPr algn="just">
              <a:lnSpc>
                <a:spcPct val="160000"/>
              </a:lnSpc>
              <a:defRPr/>
            </a:pP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최</a:t>
            </a:r>
            <a:r>
              <a:rPr lang="ko-KR" alt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고</a:t>
            </a:r>
            <a:r>
              <a:rPr lang="en-US" altLang="ko-KR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</a:t>
            </a:r>
            <a:r>
              <a:rPr lang="ko-KR" alt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 평균</a:t>
            </a:r>
            <a:r>
              <a:rPr lang="en-US" altLang="ko-KR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최저가조회 버튼을 누르면 현재 선택된 읍면동에서 아파트별 최고가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평균가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최저가를 조회</a:t>
            </a:r>
          </a:p>
          <a:p>
            <a:pPr algn="just">
              <a:lnSpc>
                <a:spcPct val="160000"/>
              </a:lnSpc>
              <a:defRPr/>
            </a:pP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거래량이 가장 많은 아파트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거래량이 가장 적은 아파트 버튼을 통해 현재 읍면동에서 가장 거래량이 많은 아파트</a:t>
            </a:r>
            <a:r>
              <a:rPr 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, 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가장 </a:t>
            </a:r>
            <a:r>
              <a:rPr lang="ko-KR" altLang="en-US"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거</a:t>
            </a:r>
            <a:r>
              <a:rPr sz="1979" b="0" i="0" u="none" strike="noStrike">
                <a:solidFill>
                  <a:srgbClr val="000000"/>
                </a:solidFill>
                <a:latin typeface="바탕"/>
                <a:ea typeface="바탕"/>
              </a:rPr>
              <a:t>래량이 적은 아파트 조회</a:t>
            </a:r>
          </a:p>
          <a:p>
            <a:pPr algn="just">
              <a:lnSpc>
                <a:spcPct val="160000"/>
              </a:lnSpc>
              <a:defRPr/>
            </a:pPr>
            <a:endParaRPr lang="en-US" altLang="ko-KR" b="0" i="0" u="none" strike="noStrike">
              <a:solidFill>
                <a:srgbClr val="000000"/>
              </a:solidFill>
              <a:latin typeface="바탕"/>
            </a:endParaRPr>
          </a:p>
          <a:p>
            <a:pPr algn="just">
              <a:lnSpc>
                <a:spcPct val="160000"/>
              </a:lnSpc>
              <a:defRPr/>
            </a:pP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cs typeface="맑은 고딕"/>
              </a:rPr>
              <a:t>개발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cs typeface="맑은 고딕"/>
              </a:rPr>
              <a:t>툴 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cs typeface="맑은 고딕"/>
              </a:rPr>
              <a:t>: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cs typeface="맑은 고딕"/>
              </a:rPr>
              <a:t>Python TTK </a:t>
            </a:r>
            <a:r>
              <a:rPr lang="ko-KR" altLang="en-US" b="1" i="0" u="none" strike="noStrike">
                <a:solidFill>
                  <a:srgbClr val="000000"/>
                </a:solidFill>
                <a:latin typeface="바탕"/>
              </a:rPr>
              <a:t>라이브러리 활용 </a:t>
            </a:r>
            <a:r>
              <a:rPr lang="en-US" altLang="ko-KR" b="1" i="0" u="none" strike="noStrike">
                <a:solidFill>
                  <a:srgbClr val="000000"/>
                </a:solidFill>
                <a:latin typeface="바탕"/>
              </a:rPr>
              <a:t>,</a:t>
            </a:r>
            <a:r>
              <a:rPr lang="ko-KR" altLang="en-US" b="1" i="0" u="none" strike="noStrike">
                <a:solidFill>
                  <a:srgbClr val="000000"/>
                </a:solidFill>
                <a:latin typeface="바탕"/>
              </a:rPr>
              <a:t> </a:t>
            </a:r>
            <a:r>
              <a:rPr b="1" i="0" u="none" strike="noStrike">
                <a:solidFill>
                  <a:srgbClr val="000000"/>
                </a:solidFill>
                <a:latin typeface="바탕"/>
              </a:rPr>
              <a:t> 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cs typeface="맑은 고딕"/>
              </a:rPr>
              <a:t>tkinter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</a:rPr>
              <a:t>를 활용한 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cs typeface="맑은 고딕"/>
              </a:rPr>
              <a:t>gui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</a:rPr>
              <a:t> 코딩</a:t>
            </a:r>
          </a:p>
          <a:p>
            <a:pPr algn="just">
              <a:lnSpc>
                <a:spcPct val="160000"/>
              </a:lnSpc>
              <a:defRPr/>
            </a:pP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</a:rPr>
              <a:t>동작과정 영상 </a:t>
            </a:r>
            <a:r>
              <a:rPr sz="1979" b="1" i="0" u="none" strike="noStrike">
                <a:solidFill>
                  <a:srgbClr val="000000"/>
                </a:solidFill>
                <a:latin typeface="맑은 고딕"/>
              </a:rPr>
              <a:t>시연</a:t>
            </a:r>
            <a:r>
              <a:rPr lang="ko-KR" altLang="en-US" sz="1979" b="1" i="0" u="none" strike="noStrike">
                <a:solidFill>
                  <a:srgbClr val="000000"/>
                </a:solidFill>
                <a:latin typeface="맑은 고딕"/>
              </a:rPr>
              <a:t> </a:t>
            </a:r>
          </a:p>
          <a:p>
            <a:pPr algn="just">
              <a:lnSpc>
                <a:spcPct val="160000"/>
              </a:lnSpc>
              <a:defRPr/>
            </a:pPr>
            <a:r>
              <a:rPr b="0" i="0" u="none" strike="noStrike">
                <a:solidFill>
                  <a:srgbClr val="000000"/>
                </a:solidFill>
                <a:latin typeface="바탕"/>
              </a:rPr>
              <a:t> 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데이터베이스 변동사항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505112" y="346363"/>
            <a:ext cx="7399751" cy="5666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93305" y="2157785"/>
            <a:ext cx="3825394" cy="228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ko-KR" altLang="en-US" i="0" u="none" strike="noStrike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en-US" altLang="ko-KR" i="0" u="none" strike="noStrike">
                <a:solidFill>
                  <a:srgbClr val="000000"/>
                </a:solidFill>
                <a:latin typeface="맑은 고딕"/>
              </a:rPr>
              <a:t>:</a:t>
            </a:r>
            <a:r>
              <a:rPr lang="ko-KR" altLang="en-US" i="0" u="none" strike="noStrike">
                <a:solidFill>
                  <a:srgbClr val="000000"/>
                </a:solidFill>
                <a:latin typeface="맑은 고딕"/>
              </a:rPr>
              <a:t> 복합키 </a:t>
            </a:r>
            <a:r>
              <a:rPr lang="en-US" altLang="ko-KR" i="0" u="none" strike="noStrike">
                <a:solidFill>
                  <a:srgbClr val="000000"/>
                </a:solidFill>
                <a:latin typeface="맑은 고딕"/>
              </a:rPr>
              <a:t>-&gt;</a:t>
            </a:r>
            <a:r>
              <a:rPr lang="ko-KR" altLang="en-US" i="0" u="none" strike="noStrike">
                <a:solidFill>
                  <a:srgbClr val="000000"/>
                </a:solidFill>
                <a:latin typeface="맑은 고딕"/>
              </a:rPr>
              <a:t> 여러 속성을 기본키로 사용</a:t>
            </a:r>
          </a:p>
          <a:p>
            <a:pPr algn="just">
              <a:lnSpc>
                <a:spcPct val="160000"/>
              </a:lnSpc>
              <a:defRPr/>
            </a:pPr>
            <a:r>
              <a:rPr lang="ko-KR" altLang="en-US" i="0" u="none" strike="noStrike">
                <a:solidFill>
                  <a:srgbClr val="000000"/>
                </a:solidFill>
                <a:latin typeface="맑은 고딕"/>
              </a:rPr>
              <a:t> </a:t>
            </a:r>
          </a:p>
          <a:p>
            <a:pPr algn="just">
              <a:lnSpc>
                <a:spcPct val="160000"/>
              </a:lnSpc>
              <a:defRPr/>
            </a:pPr>
            <a:r>
              <a:rPr lang="ko-KR" altLang="en-US" i="0" u="none" strike="noStrike">
                <a:solidFill>
                  <a:srgbClr val="000000"/>
                </a:solidFill>
                <a:latin typeface="맑은 고딕"/>
              </a:rPr>
              <a:t>변경 </a:t>
            </a:r>
            <a:r>
              <a:rPr lang="en-US" altLang="ko-KR" i="0" u="none" strike="noStrike">
                <a:solidFill>
                  <a:srgbClr val="000000"/>
                </a:solidFill>
                <a:latin typeface="맑은 고딕"/>
              </a:rPr>
              <a:t>:</a:t>
            </a:r>
            <a:r>
              <a:rPr lang="ko-KR" altLang="en-US" i="0" u="none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i="0" u="none" strike="noStrike">
                <a:solidFill>
                  <a:srgbClr val="000000"/>
                </a:solidFill>
                <a:latin typeface="맑은 고딕"/>
              </a:rPr>
              <a:t>아파트 마다 </a:t>
            </a:r>
            <a:r>
              <a:rPr lang="EN-US" i="0" u="none" strike="noStrike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id</a:t>
            </a:r>
            <a:r>
              <a:rPr i="0" u="none" strike="noStrike">
                <a:solidFill>
                  <a:srgbClr val="000000"/>
                </a:solidFill>
                <a:latin typeface="맑은 고딕"/>
              </a:rPr>
              <a:t>를 부여</a:t>
            </a:r>
            <a:r>
              <a:rPr lang="ko-KR" altLang="en-US" i="0" u="none" strike="noStrike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해 </a:t>
            </a:r>
          </a:p>
          <a:p>
            <a:pPr algn="just">
              <a:lnSpc>
                <a:spcPct val="160000"/>
              </a:lnSpc>
              <a:defRPr/>
            </a:pPr>
            <a:r>
              <a:rPr lang="en-US" altLang="ko-KR" i="0" u="none" strike="noStrike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id</a:t>
            </a:r>
            <a:r>
              <a:rPr lang="ko-KR" altLang="en-US" i="0" u="none" strike="noStrike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기본키로 사용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테스트케이스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New_Education03">
  <a:themeElements>
    <a:clrScheme name="Education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Microsoft JhengHei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Microsoft JhengHei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425</Words>
  <Application>Microsoft Office PowerPoint</Application>
  <PresentationFormat>와이드스크린</PresentationFormat>
  <Paragraphs>59</Paragraphs>
  <Slides>20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나눔바른고딕</vt:lpstr>
      <vt:lpstr>맑은 고딕</vt:lpstr>
      <vt:lpstr>바탕</vt:lpstr>
      <vt:lpstr>Arial</vt:lpstr>
      <vt:lpstr>Corbel</vt:lpstr>
      <vt:lpstr>Wingdings</vt:lpstr>
      <vt:lpstr>Wingdings 2</vt:lpstr>
      <vt:lpstr>New_Education03</vt:lpstr>
      <vt:lpstr>데이터베이스설계</vt:lpstr>
      <vt:lpstr>목차 </vt:lpstr>
      <vt:lpstr> 아파트실거래가 시스템</vt:lpstr>
      <vt:lpstr>중간 System UI</vt:lpstr>
      <vt:lpstr>최종 System UI</vt:lpstr>
      <vt:lpstr>PowerPoint 프레젠테이션</vt:lpstr>
      <vt:lpstr>데이터베이스 변동사항</vt:lpstr>
      <vt:lpstr>PowerPoint 프레젠테이션</vt:lpstr>
      <vt:lpstr>테스트케이스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응용윤리 - 교수</dc:title>
  <dc:creator>Sense</dc:creator>
  <cp:lastModifiedBy>오세훈</cp:lastModifiedBy>
  <cp:revision>777</cp:revision>
  <dcterms:created xsi:type="dcterms:W3CDTF">2020-03-09T01:19:30Z</dcterms:created>
  <dcterms:modified xsi:type="dcterms:W3CDTF">2022-12-06T04:29:57Z</dcterms:modified>
  <cp:version>0906.0100.01</cp:version>
</cp:coreProperties>
</file>